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66" r:id="rId3"/>
    <p:sldId id="260" r:id="rId4"/>
    <p:sldId id="261" r:id="rId5"/>
    <p:sldId id="258" r:id="rId6"/>
    <p:sldId id="259" r:id="rId7"/>
    <p:sldId id="262" r:id="rId8"/>
    <p:sldId id="263" r:id="rId9"/>
    <p:sldId id="295" r:id="rId10"/>
    <p:sldId id="271" r:id="rId11"/>
    <p:sldId id="264" r:id="rId12"/>
    <p:sldId id="272" r:id="rId13"/>
    <p:sldId id="294" r:id="rId14"/>
    <p:sldId id="284" r:id="rId15"/>
    <p:sldId id="268" r:id="rId16"/>
    <p:sldId id="265" r:id="rId17"/>
    <p:sldId id="267" r:id="rId18"/>
    <p:sldId id="296" r:id="rId19"/>
    <p:sldId id="285" r:id="rId20"/>
    <p:sldId id="277" r:id="rId21"/>
    <p:sldId id="280" r:id="rId22"/>
    <p:sldId id="286" r:id="rId23"/>
    <p:sldId id="306" r:id="rId24"/>
    <p:sldId id="283" r:id="rId25"/>
    <p:sldId id="288" r:id="rId26"/>
    <p:sldId id="297" r:id="rId27"/>
    <p:sldId id="291" r:id="rId28"/>
    <p:sldId id="292" r:id="rId29"/>
    <p:sldId id="290" r:id="rId30"/>
    <p:sldId id="298" r:id="rId31"/>
    <p:sldId id="299" r:id="rId32"/>
    <p:sldId id="300" r:id="rId33"/>
    <p:sldId id="301" r:id="rId34"/>
    <p:sldId id="281" r:id="rId35"/>
    <p:sldId id="282" r:id="rId36"/>
    <p:sldId id="302" r:id="rId37"/>
    <p:sldId id="305" r:id="rId38"/>
    <p:sldId id="279" r:id="rId39"/>
    <p:sldId id="304" r:id="rId40"/>
    <p:sldId id="307" r:id="rId41"/>
    <p:sldId id="308" r:id="rId42"/>
    <p:sldId id="309" r:id="rId43"/>
    <p:sldId id="310" r:id="rId44"/>
    <p:sldId id="319" r:id="rId45"/>
    <p:sldId id="311" r:id="rId46"/>
    <p:sldId id="316" r:id="rId47"/>
    <p:sldId id="314" r:id="rId48"/>
    <p:sldId id="313" r:id="rId49"/>
    <p:sldId id="317" r:id="rId50"/>
    <p:sldId id="318" r:id="rId51"/>
    <p:sldId id="320" r:id="rId52"/>
    <p:sldId id="323" r:id="rId53"/>
    <p:sldId id="324" r:id="rId54"/>
    <p:sldId id="325" r:id="rId55"/>
    <p:sldId id="321" r:id="rId56"/>
    <p:sldId id="322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5" r:id="rId66"/>
    <p:sldId id="336" r:id="rId67"/>
    <p:sldId id="33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8" autoAdjust="0"/>
    <p:restoredTop sz="95359" autoAdjust="0"/>
  </p:normalViewPr>
  <p:slideViewPr>
    <p:cSldViewPr>
      <p:cViewPr>
        <p:scale>
          <a:sx n="84" d="100"/>
          <a:sy n="84" d="100"/>
        </p:scale>
        <p:origin x="747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(age).</a:t>
            </a:r>
          </a:p>
          <a:p>
            <a:r>
              <a:rPr lang="en-US" baseline="0" smtClean="0"/>
              <a:t>S6 (</a:t>
            </a:r>
            <a:r>
              <a:rPr lang="en-US" sz="1200" baseline="0" smtClean="0"/>
              <a:t>defective DNA mismatch repair, microsatellite unstable tumors</a:t>
            </a:r>
            <a:r>
              <a:rPr lang="en-US" baseline="0" smtClean="0"/>
              <a:t>)</a:t>
            </a:r>
          </a:p>
          <a:p>
            <a:r>
              <a:rPr lang="en-US" baseline="0" smtClean="0"/>
              <a:t>S11 (alkylating agents, found in melanoma and glioblastoma)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Mutational analysis</a:t>
            </a:r>
            <a:r>
              <a:rPr lang="en-US" sz="1100" baseline="0" smtClean="0"/>
              <a:t> UVM primary tumors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 contribution, followed by S15 (defective DNA mismatch repair), </a:t>
            </a:r>
          </a:p>
          <a:p>
            <a:r>
              <a:rPr lang="en-US" sz="1100" baseline="0" smtClean="0"/>
              <a:t>S3 (DNA double-strand break-repair by homologous recombination), S22 (exposure to aristolochic acid)</a:t>
            </a:r>
          </a:p>
          <a:p>
            <a:endParaRPr lang="en-US" sz="1100" baseline="0" smtClean="0"/>
          </a:p>
          <a:p>
            <a:endParaRPr lang="en-US" sz="1100" baseline="0" smtClean="0"/>
          </a:p>
          <a:p>
            <a:r>
              <a:rPr lang="en-US" sz="1100" smtClean="0"/>
              <a:t>Look at the pathologic_m</a:t>
            </a:r>
            <a:r>
              <a:rPr lang="en-US" sz="1100" baseline="0" smtClean="0"/>
              <a:t> to see if it has metastatic (do for both cancers), compare m0 and m1</a:t>
            </a:r>
          </a:p>
          <a:p>
            <a:r>
              <a:rPr lang="en-US" sz="1100" baseline="0" smtClean="0"/>
              <a:t>Look up what a, b is, see if enough samples	</a:t>
            </a:r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1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Preliminary</a:t>
            </a:r>
            <a:r>
              <a:rPr lang="en-US" sz="1100" baseline="0" smtClean="0"/>
              <a:t> analysis of TCGA_UVM TP mutational signatures contributions.</a:t>
            </a:r>
          </a:p>
          <a:p>
            <a:endParaRPr lang="en-US" sz="1100" baseline="0" smtClean="0"/>
          </a:p>
          <a:p>
            <a:r>
              <a:rPr lang="en-US" sz="1100" baseline="0" smtClean="0"/>
              <a:t>30 signatures and some unknown contributions in this dataset, 80 samples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(age), and S15 (defective DNA mismatch repair)</a:t>
            </a:r>
          </a:p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44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r>
              <a:rPr lang="en-US" baseline="0" smtClean="0"/>
              <a:t> TP – 1 sample removed (stage I/II NOS)</a:t>
            </a:r>
          </a:p>
          <a:p>
            <a:r>
              <a:rPr lang="en-US" baseline="0" smtClean="0"/>
              <a:t>SKCM TM – 20 samples removed</a:t>
            </a:r>
          </a:p>
          <a:p>
            <a:r>
              <a:rPr lang="en-US" baseline="0" smtClean="0"/>
              <a:t>                 – 13 samples removed (stage I/II NOS)</a:t>
            </a:r>
          </a:p>
          <a:p>
            <a:r>
              <a:rPr lang="en-US" baseline="0" smtClean="0"/>
              <a:t>                 – 7 samples removed (stage 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06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6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6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I and II): 68 (65.48%)</a:t>
            </a:r>
          </a:p>
          <a:p>
            <a:r>
              <a:rPr lang="en-US" baseline="0" smtClean="0"/>
              <a:t>Late (stages III and IV): 31 </a:t>
            </a:r>
          </a:p>
          <a:p>
            <a:r>
              <a:rPr lang="en-US" baseline="0" smtClean="0"/>
              <a:t>NA: 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5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1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cancer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0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0, I, and II)</a:t>
            </a:r>
          </a:p>
          <a:p>
            <a:r>
              <a:rPr lang="en-US" baseline="0" smtClean="0"/>
              <a:t>Late (stages III and IV) </a:t>
            </a:r>
          </a:p>
          <a:p>
            <a:r>
              <a:rPr lang="en-US" baseline="0" smtClean="0"/>
              <a:t>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Only S1 is significant, and not so strongly so</a:t>
            </a:r>
          </a:p>
          <a:p>
            <a:endParaRPr lang="en-US" baseline="0" smtClean="0"/>
          </a:p>
          <a:p>
            <a:r>
              <a:rPr lang="en-US" baseline="0" smtClean="0"/>
              <a:t>Leave out stage 0 samples </a:t>
            </a:r>
            <a:r>
              <a:rPr lang="en-US" baseline="0" smtClean="0">
                <a:sym typeface="Wingdings" panose="05000000000000000000" pitchFamily="2" charset="2"/>
              </a:rPr>
              <a:t> unclear def</a:t>
            </a:r>
            <a:endParaRPr lang="en-US" baseline="0" smtClean="0"/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8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early or late disease progression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32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7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r>
              <a:rPr lang="en-US" baseline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</a:t>
            </a:r>
            <a:r>
              <a:rPr lang="en-US" smtClean="0"/>
              <a:t>hemotherapy drug</a:t>
            </a:r>
            <a:r>
              <a:rPr lang="en-US" baseline="0" smtClean="0"/>
              <a:t> name: fotemustine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No other therapy types data than chemotherapy and NA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SKCM_TP: 	1 patient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TCGA-ER-A19T had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SKCM_TM:	5 patients had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TCGA-FS-A1ZZ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TCGA-HR-A2OH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TCGA-D3-A5GN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TCGA-D3-A8GC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TCGA-W3-AA1W</a:t>
            </a:r>
            <a:endParaRPr lang="en-US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Skcm: interferon and radio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-- will get independent dataset with immunotherapy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Subset radiation, see what overlaps with interferon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radiation and interferon therapy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1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Radiation vs. interferon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4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30    232105        7737       254.2  </a:t>
            </a:r>
            <a:r>
              <a:rPr lang="en-US" b="1" smtClean="0">
                <a:effectLst/>
              </a:rPr>
              <a:t>&lt;2e-16 </a:t>
            </a:r>
            <a:r>
              <a:rPr lang="en-US" smtClean="0">
                <a:effectLst/>
              </a:rPr>
              <a:t>*** </a:t>
            </a:r>
          </a:p>
          <a:p>
            <a:r>
              <a:rPr lang="en-US" smtClean="0">
                <a:effectLst/>
              </a:rPr>
              <a:t>Residuals     1426      43397            30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Significant difference in means</a:t>
            </a:r>
            <a:r>
              <a:rPr lang="en-US" baseline="0" smtClean="0">
                <a:effectLst/>
              </a:rPr>
              <a:t> based on </a:t>
            </a:r>
            <a:r>
              <a:rPr lang="en-US" smtClean="0">
                <a:effectLst/>
              </a:rPr>
              <a:t>ANOVA</a:t>
            </a:r>
          </a:p>
          <a:p>
            <a:endParaRPr lang="en-US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For each</a:t>
            </a:r>
            <a:r>
              <a:rPr lang="en-US" baseline="0" smtClean="0"/>
              <a:t> sig vs each other t-test, see TCGA_SKCM_TM_radiation_eachsigttest.csv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</a:t>
            </a:r>
            <a:r>
              <a:rPr lang="it-IT" smtClean="0">
                <a:effectLst/>
              </a:rPr>
              <a:t>30    113480        </a:t>
            </a:r>
            <a:r>
              <a:rPr lang="it-IT" baseline="0" smtClean="0">
                <a:effectLst/>
              </a:rPr>
              <a:t> </a:t>
            </a:r>
            <a:r>
              <a:rPr lang="it-IT" smtClean="0">
                <a:effectLst/>
              </a:rPr>
              <a:t>3783      78.58    </a:t>
            </a:r>
            <a:r>
              <a:rPr lang="it-IT" b="1" smtClean="0">
                <a:effectLst/>
              </a:rPr>
              <a:t>&lt;2e-16 </a:t>
            </a:r>
            <a:r>
              <a:rPr lang="it-IT" smtClean="0">
                <a:effectLst/>
              </a:rPr>
              <a:t>*** </a:t>
            </a:r>
          </a:p>
          <a:p>
            <a:r>
              <a:rPr lang="it-IT" smtClean="0">
                <a:effectLst/>
              </a:rPr>
              <a:t>Residuals       806      38801             48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Significant difference in means based on ANOVA</a:t>
            </a:r>
          </a:p>
          <a:p>
            <a:endParaRPr lang="en-US" smtClean="0"/>
          </a:p>
          <a:p>
            <a:r>
              <a:rPr lang="en-US" smtClean="0"/>
              <a:t>For each</a:t>
            </a:r>
            <a:r>
              <a:rPr lang="en-US" baseline="0" smtClean="0"/>
              <a:t> sig vs each other t-test, see TCGA_SKCM_TM_interferon_eachsigttest.csv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4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TP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104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4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General genes for invasion</a:t>
            </a:r>
            <a:r>
              <a:rPr lang="en-US" b="1" baseline="0" smtClean="0"/>
              <a:t> and metastasis - </a:t>
            </a:r>
            <a:r>
              <a:rPr lang="en-US" b="1" smtClean="0"/>
              <a:t>27 gene</a:t>
            </a:r>
          </a:p>
          <a:p>
            <a:r>
              <a:rPr lang="en-US" smtClean="0"/>
              <a:t>MMP1	MMP2 	MMP3 	MMP7 	MMP9 	MMP10 	MMP11 	MMP12 	MMP13 	MMP14 </a:t>
            </a:r>
          </a:p>
          <a:p>
            <a:r>
              <a:rPr lang="en-US" smtClean="0"/>
              <a:t>MMP15	MMP16	MMP17 	MMP19 	MMP21 	MMP23B 	MMP24 	MMP25 	MMP26 	MMP27 </a:t>
            </a:r>
          </a:p>
          <a:p>
            <a:r>
              <a:rPr lang="en-US" smtClean="0"/>
              <a:t>MMP28	ITGB3	ITGAV 	PTK2 	CDH1 	SPARC 	WFDC2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43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103 samples</a:t>
            </a:r>
          </a:p>
          <a:p>
            <a:endParaRPr lang="en-US" smtClean="0"/>
          </a:p>
          <a:p>
            <a:r>
              <a:rPr lang="en-US" smtClean="0"/>
              <a:t>NA</a:t>
            </a:r>
            <a:r>
              <a:rPr lang="en-US" baseline="0" smtClean="0"/>
              <a:t> replaced by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76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368</a:t>
            </a:r>
            <a:r>
              <a:rPr lang="en-US" baseline="0" smtClean="0"/>
              <a:t> samples</a:t>
            </a:r>
          </a:p>
          <a:p>
            <a:endParaRPr lang="en-US" baseline="0" smtClean="0"/>
          </a:p>
          <a:p>
            <a:r>
              <a:rPr lang="en-US" baseline="0" smtClean="0"/>
              <a:t>NA changed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31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80 samples</a:t>
            </a:r>
          </a:p>
          <a:p>
            <a:endParaRPr lang="en-US" smtClean="0"/>
          </a:p>
          <a:p>
            <a:r>
              <a:rPr lang="en-US" smtClean="0"/>
              <a:t>NA</a:t>
            </a:r>
            <a:r>
              <a:rPr lang="en-US" baseline="0" smtClean="0"/>
              <a:t> changed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3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cohort 	2 	18.53 	9.266 	18.82 	</a:t>
            </a:r>
            <a:r>
              <a:rPr lang="en-US" b="1" smtClean="0">
                <a:effectLst/>
              </a:rPr>
              <a:t>1.25e-08 *** </a:t>
            </a:r>
          </a:p>
          <a:p>
            <a:r>
              <a:rPr lang="en-US" smtClean="0">
                <a:effectLst/>
              </a:rPr>
              <a:t>Residuals 	548 	269.85 	0.492 </a:t>
            </a:r>
          </a:p>
          <a:p>
            <a:endParaRPr lang="en-US" smtClean="0">
              <a:effectLst/>
            </a:endParaRP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Primary, cells want to metastasize, starting to metast, in prep stage for</a:t>
            </a:r>
            <a:r>
              <a:rPr lang="en-US" baseline="0" smtClean="0">
                <a:effectLst/>
              </a:rPr>
              <a:t> metast</a:t>
            </a:r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Once</a:t>
            </a:r>
            <a:r>
              <a:rPr lang="en-US" baseline="0" smtClean="0">
                <a:effectLst/>
              </a:rPr>
              <a:t> metastasized, they don’t want to much anymore, different state, no potential to further disseminate</a:t>
            </a:r>
          </a:p>
          <a:p>
            <a:endParaRPr lang="en-US" baseline="0" smtClean="0">
              <a:effectLst/>
            </a:endParaRPr>
          </a:p>
          <a:p>
            <a:r>
              <a:rPr lang="en-US" baseline="0" smtClean="0">
                <a:effectLst/>
              </a:rPr>
              <a:t>split</a:t>
            </a:r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15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General genes for invasion</a:t>
            </a:r>
            <a:r>
              <a:rPr lang="en-US" b="1" baseline="0" smtClean="0"/>
              <a:t> and metastasis - </a:t>
            </a:r>
            <a:r>
              <a:rPr lang="en-US" b="1" smtClean="0"/>
              <a:t>27 gene</a:t>
            </a:r>
          </a:p>
          <a:p>
            <a:r>
              <a:rPr lang="en-US" smtClean="0"/>
              <a:t>MMP1	MMP2 	MMP3 	MMP7 	MMP9 	MMP10 	MMP11 	MMP12 	MMP13 	MMP14 </a:t>
            </a:r>
          </a:p>
          <a:p>
            <a:r>
              <a:rPr lang="en-US" smtClean="0"/>
              <a:t>MMP15	MMP16	MMP17 	MMP19 	MMP21 	MMP23B 	MMP24 	MMP25 	MMP26 	MMP27 </a:t>
            </a:r>
          </a:p>
          <a:p>
            <a:r>
              <a:rPr lang="en-US" smtClean="0"/>
              <a:t>MMP28	ITGB3	ITGAV 	PTK2 	CDH1 	SPARC 	WFDC2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12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stage 	3 	1.48 	0.4934 	1.016 	</a:t>
            </a:r>
            <a:r>
              <a:rPr lang="en-US" b="1" smtClean="0">
                <a:effectLst/>
              </a:rPr>
              <a:t>0.389 </a:t>
            </a:r>
          </a:p>
          <a:p>
            <a:r>
              <a:rPr lang="en-US" smtClean="0">
                <a:effectLst/>
              </a:rPr>
              <a:t>Residuals 	94 	45.67 	0.4858 </a:t>
            </a:r>
          </a:p>
          <a:p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60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stage 	3 	1.42 	0.4738 	0.934 	</a:t>
            </a:r>
            <a:r>
              <a:rPr lang="en-US" b="1" smtClean="0">
                <a:effectLst/>
              </a:rPr>
              <a:t>0.425 </a:t>
            </a:r>
          </a:p>
          <a:p>
            <a:r>
              <a:rPr lang="en-US" smtClean="0">
                <a:effectLst/>
              </a:rPr>
              <a:t>Residuals 	305 	154.80 	0.5075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58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TP</a:t>
            </a:r>
          </a:p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tp.skcm.metscore.stage.early$met_score and tp.skcm.metscore.stage.late$met_score </a:t>
            </a:r>
          </a:p>
          <a:p>
            <a:r>
              <a:rPr lang="en-US" smtClean="0">
                <a:effectLst/>
              </a:rPr>
              <a:t>t = 0.36297, df = 55.404, </a:t>
            </a:r>
            <a:r>
              <a:rPr lang="en-US" b="1" smtClean="0">
                <a:effectLst/>
              </a:rPr>
              <a:t>p-value = 0.718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-0.2521300 0.3636851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7.742203 7.686425 </a:t>
            </a:r>
          </a:p>
          <a:p>
            <a:endParaRPr lang="en-US" smtClean="0">
              <a:effectLst/>
            </a:endParaRPr>
          </a:p>
          <a:p>
            <a:r>
              <a:rPr lang="en-US" b="1" smtClean="0">
                <a:effectLst/>
              </a:rPr>
              <a:t>SKCM TM</a:t>
            </a:r>
          </a:p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tm.skcm.metscore.stage.early$met_score and tm.skcm.metscore.stage.late$met_score </a:t>
            </a:r>
          </a:p>
          <a:p>
            <a:r>
              <a:rPr lang="en-US" smtClean="0">
                <a:effectLst/>
              </a:rPr>
              <a:t>t = -1.5593, df = 297.01, </a:t>
            </a:r>
            <a:r>
              <a:rPr lang="en-US" b="1" smtClean="0">
                <a:effectLst/>
              </a:rPr>
              <a:t>p-value = 0.12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-0.28659202 0.03320864 </a:t>
            </a:r>
          </a:p>
          <a:p>
            <a:r>
              <a:rPr lang="en-US" smtClean="0">
                <a:effectLst/>
              </a:rPr>
              <a:t>sample estimates: mean of x mean of y </a:t>
            </a:r>
          </a:p>
          <a:p>
            <a:r>
              <a:rPr lang="en-US" smtClean="0">
                <a:effectLst/>
              </a:rPr>
              <a:t>7.408543 7.535235 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653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stage 	2 	0.42 	0.2093 	0.486 	</a:t>
            </a:r>
            <a:r>
              <a:rPr lang="en-US" b="1" smtClean="0">
                <a:effectLst/>
              </a:rPr>
              <a:t>0.617 </a:t>
            </a:r>
          </a:p>
          <a:p>
            <a:r>
              <a:rPr lang="en-US" smtClean="0">
                <a:effectLst/>
              </a:rPr>
              <a:t>Residuals 	77 	33.18 	0.4308 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2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TM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363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1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uvm.metscore.stage.early$met_score and uvm.metscore.stage.late$met_score </a:t>
            </a:r>
          </a:p>
          <a:p>
            <a:r>
              <a:rPr lang="en-US" smtClean="0">
                <a:effectLst/>
              </a:rPr>
              <a:t>t = -0.41251, df = 77.99, </a:t>
            </a:r>
            <a:r>
              <a:rPr lang="en-US" b="1" smtClean="0">
                <a:effectLst/>
              </a:rPr>
              <a:t>p-value = 0.6811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-0.3473651 0.2281232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7.037893 7.097514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14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998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162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103 samples</a:t>
            </a:r>
          </a:p>
          <a:p>
            <a:endParaRPr lang="en-US" smtClean="0"/>
          </a:p>
          <a:p>
            <a:r>
              <a:rPr lang="en-US" smtClean="0"/>
              <a:t>NA</a:t>
            </a:r>
            <a:r>
              <a:rPr lang="en-US" baseline="0" smtClean="0"/>
              <a:t> replaced by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103 samples</a:t>
            </a:r>
          </a:p>
          <a:p>
            <a:endParaRPr lang="en-US" smtClean="0"/>
          </a:p>
          <a:p>
            <a:r>
              <a:rPr lang="en-US" smtClean="0"/>
              <a:t>NA</a:t>
            </a:r>
            <a:r>
              <a:rPr lang="en-US" baseline="0" smtClean="0"/>
              <a:t> replaced by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508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02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tp.skcm.metscore$metscore and tm.skcm.metscore$metscore </a:t>
            </a:r>
          </a:p>
          <a:p>
            <a:r>
              <a:rPr lang="en-US" smtClean="0">
                <a:effectLst/>
              </a:rPr>
              <a:t>t = -13.865, df = 166.12, </a:t>
            </a:r>
            <a:r>
              <a:rPr lang="en-US" b="1" smtClean="0">
                <a:effectLst/>
              </a:rPr>
              <a:t>p-value &lt; 2.2e-16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-0.2473438 -0.1856824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1.037300 1.253814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508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223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stage 	3 	0.0559 	0.01863 	0.933 	</a:t>
            </a:r>
            <a:r>
              <a:rPr lang="en-US" b="1" smtClean="0">
                <a:effectLst/>
              </a:rPr>
              <a:t>0.428 </a:t>
            </a:r>
          </a:p>
          <a:p>
            <a:r>
              <a:rPr lang="en-US" smtClean="0">
                <a:effectLst/>
              </a:rPr>
              <a:t>Residuals 	94 	1.8771 	0.01997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334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stage 	3 	0.091 	0.03017 	1.493 	</a:t>
            </a:r>
            <a:r>
              <a:rPr lang="en-US" b="1" smtClean="0">
                <a:effectLst/>
              </a:rPr>
              <a:t>0.216 </a:t>
            </a:r>
          </a:p>
          <a:p>
            <a:r>
              <a:rPr lang="en-US" smtClean="0">
                <a:effectLst/>
              </a:rPr>
              <a:t>Residuals 	305 	6.162 	0.02021 </a:t>
            </a:r>
          </a:p>
          <a:p>
            <a:endParaRPr lang="en-US" smtClean="0">
              <a:effectLst/>
            </a:endParaRPr>
          </a:p>
          <a:p>
            <a:r>
              <a:rPr lang="en-US" smtClean="0"/>
              <a:t>Stage 1</a:t>
            </a:r>
            <a:r>
              <a:rPr lang="en-US" baseline="0" smtClean="0"/>
              <a:t> , starting to dessiminate, stage 2 it’s been a while since dessiminated, stage4 been a long time alredy</a:t>
            </a:r>
          </a:p>
          <a:p>
            <a:r>
              <a:rPr lang="en-US" baseline="0" smtClean="0"/>
              <a:t>Already metastasized so makes sense the potential went down</a:t>
            </a:r>
            <a:endParaRPr lang="en-US" smtClean="0"/>
          </a:p>
          <a:p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7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56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TP</a:t>
            </a:r>
          </a:p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tp.skcm.metscore.stage.early$metscore and tp.skcm.metscore.stage.late$metscore </a:t>
            </a:r>
          </a:p>
          <a:p>
            <a:r>
              <a:rPr lang="en-US" smtClean="0">
                <a:effectLst/>
              </a:rPr>
              <a:t>t = -1.234, df = 39.475, </a:t>
            </a:r>
            <a:r>
              <a:rPr lang="en-US" b="1" smtClean="0">
                <a:effectLst/>
              </a:rPr>
              <a:t>p-value = 0.2245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-0.11892006 0.02877817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1.023609 1.068680 </a:t>
            </a:r>
          </a:p>
          <a:p>
            <a:endParaRPr lang="en-US" smtClean="0">
              <a:effectLst/>
            </a:endParaRPr>
          </a:p>
          <a:p>
            <a:r>
              <a:rPr lang="en-US" b="1" smtClean="0">
                <a:effectLst/>
              </a:rPr>
              <a:t>TM</a:t>
            </a:r>
          </a:p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tm.skcm.metscore.stage.early$metscore and tm.skcm.metscore.stage.late$metscore </a:t>
            </a:r>
          </a:p>
          <a:p>
            <a:r>
              <a:rPr lang="en-US" smtClean="0">
                <a:effectLst/>
              </a:rPr>
              <a:t>t = 1.4203, df = 302.73, </a:t>
            </a:r>
            <a:r>
              <a:rPr lang="en-US" b="1" smtClean="0">
                <a:effectLst/>
              </a:rPr>
              <a:t>p-value = 0.1565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-0.008881672 0.054963615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1.265079 1.242039 </a:t>
            </a:r>
          </a:p>
          <a:p>
            <a:endParaRPr lang="en-US" b="0" smtClean="0">
              <a:effectLst/>
            </a:endParaRPr>
          </a:p>
          <a:p>
            <a:r>
              <a:rPr lang="en-US" b="0" smtClean="0">
                <a:effectLst/>
              </a:rPr>
              <a:t>Look into why why overlap between score</a:t>
            </a:r>
          </a:p>
          <a:p>
            <a:r>
              <a:rPr lang="en-US" b="0" smtClean="0">
                <a:effectLst/>
              </a:rPr>
              <a:t>Compare, start with quartiles</a:t>
            </a:r>
            <a:r>
              <a:rPr lang="en-US" b="0" baseline="0" smtClean="0">
                <a:effectLst/>
              </a:rPr>
              <a:t> (lower and upper) should be 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821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Fisher's Exact Test for Count Data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data: earlyLate_hilow </a:t>
            </a:r>
          </a:p>
          <a:p>
            <a:r>
              <a:rPr lang="en-US" b="1" smtClean="0">
                <a:effectLst/>
              </a:rPr>
              <a:t>p-value = 0.0002919 </a:t>
            </a:r>
          </a:p>
          <a:p>
            <a:r>
              <a:rPr lang="en-US" smtClean="0">
                <a:effectLst/>
              </a:rPr>
              <a:t>alternative hypothesis: true odds ratio is not equal to 1 </a:t>
            </a:r>
          </a:p>
          <a:p>
            <a:r>
              <a:rPr lang="en-US" smtClean="0">
                <a:effectLst/>
              </a:rPr>
              <a:t>95 percent confidence interval: 1.612242 6.435686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b="1" smtClean="0">
                <a:effectLst/>
              </a:rPr>
              <a:t>odds ratio 3.134123 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93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ANOVA -</a:t>
            </a:r>
            <a:r>
              <a:rPr lang="en-US" b="1" baseline="0" smtClean="0">
                <a:effectLst/>
              </a:rPr>
              <a:t> </a:t>
            </a:r>
            <a:r>
              <a:rPr lang="en-US" b="1" smtClean="0">
                <a:effectLst/>
              </a:rPr>
              <a:t>Low potential						Pairwise</a:t>
            </a:r>
            <a:r>
              <a:rPr lang="en-US" b="1" baseline="0" smtClean="0">
                <a:effectLst/>
              </a:rPr>
              <a:t> t-test - Low potential</a:t>
            </a:r>
            <a:endParaRPr lang="en-US" b="1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			 	pval 	</a:t>
            </a:r>
            <a:r>
              <a:rPr lang="en-US" b="1" smtClean="0">
                <a:effectLst/>
              </a:rPr>
              <a:t>padj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>
                <a:effectLst/>
              </a:rPr>
              <a:t>stage 	2 	0.0318 	0.015902 	4.049 	</a:t>
            </a:r>
            <a:r>
              <a:rPr lang="en-US" b="1" smtClean="0">
                <a:effectLst/>
              </a:rPr>
              <a:t>0.0247 *</a:t>
            </a:r>
            <a:r>
              <a:rPr lang="en-US" smtClean="0">
                <a:effectLst/>
              </a:rPr>
              <a:t> 		Stage I 	Stage II 	0.0001337137 	</a:t>
            </a:r>
            <a:r>
              <a:rPr lang="en-US" b="1" smtClean="0">
                <a:effectLst/>
              </a:rPr>
              <a:t>0.0004011411</a:t>
            </a:r>
          </a:p>
          <a:p>
            <a:r>
              <a:rPr lang="en-US" smtClean="0">
                <a:effectLst/>
              </a:rPr>
              <a:t>Residuals 	42 	0.1650 	0.003927 				Stage I 	Stage III 	0.0027086633 	</a:t>
            </a:r>
            <a:r>
              <a:rPr lang="en-US" b="1" smtClean="0">
                <a:effectLst/>
              </a:rPr>
              <a:t>0.0040629949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							Stage II 	Stage III 	0.0532248916 	</a:t>
            </a:r>
            <a:r>
              <a:rPr lang="en-US" b="1" smtClean="0">
                <a:effectLst/>
              </a:rPr>
              <a:t>0.0532248916</a:t>
            </a:r>
            <a:endParaRPr lang="en-US" b="1" smtClean="0"/>
          </a:p>
          <a:p>
            <a:endParaRPr lang="en-US" smtClean="0">
              <a:effectLst/>
            </a:endParaRPr>
          </a:p>
          <a:p>
            <a:r>
              <a:rPr lang="en-US" b="1" smtClean="0">
                <a:effectLst/>
              </a:rPr>
              <a:t>ANOVA</a:t>
            </a:r>
            <a:r>
              <a:rPr lang="en-US" b="1" baseline="0" smtClean="0">
                <a:effectLst/>
              </a:rPr>
              <a:t> - High potential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stage 	2 	0.0366 	0.01829 	1.454 	</a:t>
            </a:r>
            <a:r>
              <a:rPr lang="en-US" b="1" smtClean="0">
                <a:effectLst/>
              </a:rPr>
              <a:t>0.243 </a:t>
            </a:r>
          </a:p>
          <a:p>
            <a:r>
              <a:rPr lang="en-US" smtClean="0">
                <a:effectLst/>
              </a:rPr>
              <a:t>Residuals 	50 	0.6293 	0.01259 </a:t>
            </a:r>
          </a:p>
          <a:p>
            <a:endParaRPr lang="en-US" smtClean="0">
              <a:effectLst/>
            </a:endParaRP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Do</a:t>
            </a:r>
            <a:r>
              <a:rPr lang="en-US" baseline="0" smtClean="0">
                <a:effectLst/>
              </a:rPr>
              <a:t> not use</a:t>
            </a:r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378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702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67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Primary tumor:</a:t>
            </a: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tp$S1 and tp$S7 </a:t>
            </a:r>
          </a:p>
          <a:p>
            <a:r>
              <a:rPr lang="en-US" sz="1100" smtClean="0">
                <a:effectLst/>
              </a:rPr>
              <a:t>t = -15.289, df = 148.94,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-0.5825137 -0.4491773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0.1159178 0.6317633 </a:t>
            </a:r>
          </a:p>
          <a:p>
            <a:endParaRPr lang="en-US" sz="1100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Metastatic</a:t>
            </a:r>
            <a:r>
              <a:rPr lang="en-US" sz="1100" b="1" baseline="0" smtClean="0">
                <a:effectLst/>
                <a:latin typeface="+mn-lt"/>
              </a:rPr>
              <a:t> tumor</a:t>
            </a: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tm$S1 and tm$S7 </a:t>
            </a:r>
          </a:p>
          <a:p>
            <a:r>
              <a:rPr lang="en-US" sz="1100" smtClean="0">
                <a:effectLst/>
              </a:rPr>
              <a:t>t = -41.242, df = 493.04,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-0.6482832 -0.5893224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0.08357733 0.70238017 </a:t>
            </a:r>
            <a:endParaRPr lang="en-US" sz="110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Signature</a:t>
            </a:r>
            <a:r>
              <a:rPr lang="en-US" sz="1100" b="1" baseline="0" smtClean="0">
                <a:latin typeface="+mn-lt"/>
              </a:rPr>
              <a:t> 1:</a:t>
            </a:r>
            <a:endParaRPr lang="en-US" sz="1100" b="1" smtClean="0"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tp$S1 and tm$S1 </a:t>
            </a:r>
          </a:p>
          <a:p>
            <a:r>
              <a:rPr lang="en-US" sz="1100" smtClean="0">
                <a:effectLst/>
              </a:rPr>
              <a:t>t = 2.0357, df = 138.45, </a:t>
            </a:r>
            <a:r>
              <a:rPr lang="en-US" sz="1100" b="1" smtClean="0">
                <a:effectLst/>
              </a:rPr>
              <a:t>p-value = 0.04369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0.0009288367 0.0637521108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0.11591781 0.08357733 </a:t>
            </a:r>
          </a:p>
          <a:p>
            <a:endParaRPr lang="en-US" sz="1100" smtClean="0">
              <a:effectLst/>
            </a:endParaRPr>
          </a:p>
          <a:p>
            <a:endParaRPr lang="en-US" sz="1100" b="1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Signature 7:</a:t>
            </a:r>
            <a:endParaRPr lang="en-US" sz="1100" b="1" baseline="0" smtClean="0">
              <a:effectLst/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  <a:endParaRPr lang="en-US" sz="1100" b="1" smtClean="0">
              <a:effectLst/>
            </a:endParaRPr>
          </a:p>
          <a:p>
            <a:r>
              <a:rPr lang="en-US" sz="1100" smtClean="0">
                <a:effectLst/>
              </a:rPr>
              <a:t>data: tp$S7 and tm$S7 </a:t>
            </a:r>
          </a:p>
          <a:p>
            <a:r>
              <a:rPr lang="en-US" sz="1100" smtClean="0">
                <a:effectLst/>
              </a:rPr>
              <a:t>t = -2.1186, df = 147.97, </a:t>
            </a:r>
            <a:r>
              <a:rPr lang="en-US" sz="1100" b="1" smtClean="0">
                <a:effectLst/>
              </a:rPr>
              <a:t>p-value = 0.0358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-0.136485689 -0.004748007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0.6317633 0.7023802 </a:t>
            </a:r>
            <a:r>
              <a:rPr lang="en-US" sz="1100" smtClean="0"/>
              <a:t/>
            </a:r>
            <a:br>
              <a:rPr lang="en-US" sz="1100" smtClean="0"/>
            </a:br>
            <a:endParaRPr lang="en-US" sz="1100" smtClean="0"/>
          </a:p>
          <a:p>
            <a:endParaRPr lang="en-US" sz="1100" smtClean="0">
              <a:latin typeface="+mn-lt"/>
            </a:endParaRPr>
          </a:p>
          <a:p>
            <a:r>
              <a:rPr lang="en-US" sz="1100" smtClean="0">
                <a:latin typeface="+mn-lt"/>
              </a:rPr>
              <a:t>If doing for all signatures,</a:t>
            </a:r>
            <a:r>
              <a:rPr lang="en-US" sz="1100" baseline="0" smtClean="0">
                <a:latin typeface="+mn-lt"/>
              </a:rPr>
              <a:t> correct pval (use p.adjust(pvals, method=“BH”) BH = bonferonni, original method is too conservative )</a:t>
            </a:r>
            <a:endParaRPr lang="en-US" sz="1100" baseline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Whenever doing multiple comparisons of same sort</a:t>
            </a:r>
          </a:p>
          <a:p>
            <a:r>
              <a:rPr lang="en-US" sz="1100" baseline="0" smtClean="0">
                <a:latin typeface="+mn-lt"/>
              </a:rPr>
              <a:t>If only do 2 comparisons, borderline, acceTPable to not adjust</a:t>
            </a:r>
          </a:p>
          <a:p>
            <a:endParaRPr lang="en-US" sz="1100" baseline="0" smtClean="0">
              <a:latin typeface="+mn-lt"/>
            </a:endParaRPr>
          </a:p>
          <a:p>
            <a:endParaRPr lang="en-US" sz="1100" baseline="0" smtClean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Look at 3</a:t>
            </a:r>
            <a:r>
              <a:rPr lang="en-US" sz="1100" baseline="30000" smtClean="0">
                <a:latin typeface="+mn-lt"/>
              </a:rPr>
              <a:t>rd</a:t>
            </a:r>
            <a:r>
              <a:rPr lang="en-US" sz="1100" baseline="0" smtClean="0">
                <a:latin typeface="+mn-lt"/>
              </a:rPr>
              <a:t> top,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Fisher’s exact test comparing the dominant signatures in SKCM_TP vs. SKCM_TM samples</a:t>
            </a:r>
          </a:p>
          <a:p>
            <a:r>
              <a:rPr lang="en-US" baseline="0" smtClean="0"/>
              <a:t>P-values adjusted using Bonferroni correction (method=“BH”)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943"/>
            <a:ext cx="10515600" cy="496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t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t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ti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17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89" y="0"/>
            <a:ext cx="54864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0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69" y="-6350"/>
            <a:ext cx="5481320" cy="68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Fisher’s exact test SKCM dominant signatures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82811"/>
              </p:ext>
            </p:extLst>
          </p:nvPr>
        </p:nvGraphicFramePr>
        <p:xfrm>
          <a:off x="172628" y="1836957"/>
          <a:ext cx="5923372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1.227384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2076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0.690917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14.37302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0.009721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0.145813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0.150458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20905"/>
              </p:ext>
            </p:extLst>
          </p:nvPr>
        </p:nvGraphicFramePr>
        <p:xfrm>
          <a:off x="6185013" y="1836957"/>
          <a:ext cx="5923372" cy="2966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0.579717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4337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8990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8242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3.50228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0.396173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5504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869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2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	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1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3" y="0"/>
            <a:ext cx="11421414" cy="68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305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VS. 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Mutsigs distribution by cohort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856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1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CANCER 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cancer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722918"/>
              </p:ext>
            </p:extLst>
          </p:nvPr>
        </p:nvGraphicFramePr>
        <p:xfrm>
          <a:off x="1942314" y="1358669"/>
          <a:ext cx="7662602" cy="4820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1978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Cancer stage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 (1.93%)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75 (20.66%)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66 (63.46%)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28 (26.88%)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141 (38.84%)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40 (50%)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13 (3.58%)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(3.85%)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34 (9.37%)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Disease progression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45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Early (I – II)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68 (65.38%)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148 (40.77%)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</a:t>
                      </a:r>
                      <a:r>
                        <a:rPr lang="en-US" baseline="0" smtClean="0"/>
                        <a:t>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550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Late (III – IV)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 (29.81%)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161 (44.35%)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44 (55%)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03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TNM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464925"/>
              </p:ext>
            </p:extLst>
          </p:nvPr>
        </p:nvGraphicFramePr>
        <p:xfrm>
          <a:off x="191344" y="1358669"/>
          <a:ext cx="5789094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T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23 (6.33%)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41 (11.29%)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 (4.81%)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79 (21.76%)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86 (92.69%)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(17.91%)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(47.5%)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(2.2%)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67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(2.5%)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16878"/>
              </p:ext>
            </p:extLst>
          </p:nvPr>
        </p:nvGraphicFramePr>
        <p:xfrm>
          <a:off x="6240016" y="1358669"/>
          <a:ext cx="5789094" cy="5176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M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81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99 (95.19%)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316 (87.05%)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73 (91.25%)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59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66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7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26 (7.16%)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28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58 (55.77%)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176 (48.48%)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76 (75%)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90676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(7.69%)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(12.91%)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17601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(10.47%)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64599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 (11.53%)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43 (11.85%)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06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15 (14.42%)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5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108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55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7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10677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78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1667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96776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-1.105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227402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96.984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-1.733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64.232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31.988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32.279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96.608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69.892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30.634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-1.909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41.064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997296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50.570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90.704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70.692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65.908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26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10"/>
            <a:ext cx="12191999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5957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183"/>
            <a:ext cx="12192002" cy="562707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29028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TM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49932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283.197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295.608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272.631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305.065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301.188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306.512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302.093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227.524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269.834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301.861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68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267.143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172.479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294.195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301.629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197.507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287.218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264.960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305.338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7262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194.378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218.572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306.950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225.214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268.971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208105" y="1809881"/>
            <a:ext cx="3764405" cy="3279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6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0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15" y="38288"/>
            <a:ext cx="9547597" cy="68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43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5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8260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78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24805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UVM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20128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74.689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523065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70281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63.157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-1.537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45.669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47.401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75.984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643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THERAPIES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7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therapies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63652"/>
              </p:ext>
            </p:extLst>
          </p:nvPr>
        </p:nvGraphicFramePr>
        <p:xfrm>
          <a:off x="2195285" y="1624672"/>
          <a:ext cx="7801429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71925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Prior systemic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Chemotherapy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r>
                        <a:rPr lang="en-US" baseline="0" smtClean="0"/>
                        <a:t>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Immunotherapy/vaccine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r>
                        <a:rPr lang="en-US" baseline="0" smtClean="0"/>
                        <a:t>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Interferon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Other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 (97.12%)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331 (91.18%)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Radiation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63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102 (98.07%)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315 (86.58%)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74876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133833"/>
              </p:ext>
            </p:extLst>
          </p:nvPr>
        </p:nvGraphicFramePr>
        <p:xfrm>
          <a:off x="10128448" y="1624672"/>
          <a:ext cx="15841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1024396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SARC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5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baseline="0" smtClean="0"/>
                        <a:t>n = 261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4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(3.93%)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92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301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71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76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19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2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74 (28.35%)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181 (69.35%)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4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 (2.3%)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869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3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24858"/>
            <a:ext cx="12192002" cy="562707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therapy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73823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mtClean="0"/>
              <a:t>SKCM TM therapy (radiation vs. interferon)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46190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49.058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65.010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52.236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67.402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41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68.074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35.575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9187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59.838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53.626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64.367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50.791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933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71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0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2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8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</a:t>
            </a:r>
            <a:br>
              <a:rPr lang="en-US" smtClean="0"/>
            </a:br>
            <a:r>
              <a:rPr lang="en-US" sz="4800" smtClean="0"/>
              <a:t>cBioPortal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889437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4" y="0"/>
            <a:ext cx="11483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61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4" y="2090"/>
            <a:ext cx="11483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34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4" y="-1"/>
            <a:ext cx="114837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01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74"/>
            <a:ext cx="9058835" cy="679412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226850"/>
              </p:ext>
            </p:extLst>
          </p:nvPr>
        </p:nvGraphicFramePr>
        <p:xfrm>
          <a:off x="8307513" y="5516880"/>
          <a:ext cx="3881670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93890">
                  <a:extLst>
                    <a:ext uri="{9D8B030D-6E8A-4147-A177-3AD203B41FA5}">
                      <a16:colId xmlns:a16="http://schemas.microsoft.com/office/drawing/2014/main" val="1368006771"/>
                    </a:ext>
                  </a:extLst>
                </a:gridCol>
                <a:gridCol w="1293890">
                  <a:extLst>
                    <a:ext uri="{9D8B030D-6E8A-4147-A177-3AD203B41FA5}">
                      <a16:colId xmlns:a16="http://schemas.microsoft.com/office/drawing/2014/main" val="2607065220"/>
                    </a:ext>
                  </a:extLst>
                </a:gridCol>
                <a:gridCol w="1293890">
                  <a:extLst>
                    <a:ext uri="{9D8B030D-6E8A-4147-A177-3AD203B41FA5}">
                      <a16:colId xmlns:a16="http://schemas.microsoft.com/office/drawing/2014/main" val="831926428"/>
                    </a:ext>
                  </a:extLst>
                </a:gridCol>
              </a:tblGrid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Cohort 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Cohort</a:t>
                      </a:r>
                      <a:r>
                        <a:rPr lang="en-US" sz="1600" baseline="0" smtClean="0"/>
                        <a:t> 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Adjusted</a:t>
                      </a:r>
                      <a:r>
                        <a:rPr lang="en-US" sz="1600" baseline="0" smtClean="0"/>
                        <a:t> p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16671"/>
                  </a:ext>
                </a:extLst>
              </a:tr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TP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4.13e-03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509014"/>
                  </a:ext>
                </a:extLst>
              </a:tr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TP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UVM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5.34e-09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716716"/>
                  </a:ext>
                </a:extLst>
              </a:tr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UVM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2.91e-06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638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916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</a:t>
            </a:r>
            <a:br>
              <a:rPr lang="en-US" smtClean="0"/>
            </a:br>
            <a:r>
              <a:rPr lang="en-US" sz="4800" smtClean="0"/>
              <a:t>cBioPortal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1400122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8" y="-259"/>
            <a:ext cx="11424592" cy="68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07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0" y="-258"/>
            <a:ext cx="11424592" cy="68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51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22"/>
            <a:ext cx="5688815" cy="68265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48544"/>
            <a:ext cx="5688632" cy="682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42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20" y="-27384"/>
            <a:ext cx="9144345" cy="68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1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8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4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58" y="0"/>
            <a:ext cx="5688632" cy="682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0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</a:t>
            </a:r>
            <a:br>
              <a:rPr lang="en-US" smtClean="0"/>
            </a:br>
            <a:r>
              <a:rPr lang="en-US" sz="4800" smtClean="0"/>
              <a:t>Significantly differentially expressed genes SKCM TP vs. TM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943196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</p:spPr>
        <p:txBody>
          <a:bodyPr anchor="ctr">
            <a:noAutofit/>
          </a:bodyPr>
          <a:lstStyle/>
          <a:p>
            <a:pPr algn="ctr"/>
            <a:r>
              <a:rPr lang="en-US" sz="3600" smtClean="0"/>
              <a:t>Genes with significant difference </a:t>
            </a:r>
            <a:br>
              <a:rPr lang="en-US" sz="3600" smtClean="0"/>
            </a:br>
            <a:r>
              <a:rPr lang="en-US" sz="3600" smtClean="0"/>
              <a:t>in mean expression TP vs. TM</a:t>
            </a:r>
            <a:endParaRPr lang="en-US" sz="36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565305"/>
              </p:ext>
            </p:extLst>
          </p:nvPr>
        </p:nvGraphicFramePr>
        <p:xfrm>
          <a:off x="1487487" y="1726024"/>
          <a:ext cx="921702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022">
                  <a:extLst>
                    <a:ext uri="{9D8B030D-6E8A-4147-A177-3AD203B41FA5}">
                      <a16:colId xmlns:a16="http://schemas.microsoft.com/office/drawing/2014/main" val="2159795239"/>
                    </a:ext>
                  </a:extLst>
                </a:gridCol>
                <a:gridCol w="1470503">
                  <a:extLst>
                    <a:ext uri="{9D8B030D-6E8A-4147-A177-3AD203B41FA5}">
                      <a16:colId xmlns:a16="http://schemas.microsoft.com/office/drawing/2014/main" val="926527191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3335312482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295193085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3340575581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1301472713"/>
                    </a:ext>
                  </a:extLst>
                </a:gridCol>
                <a:gridCol w="1149900">
                  <a:extLst>
                    <a:ext uri="{9D8B030D-6E8A-4147-A177-3AD203B41FA5}">
                      <a16:colId xmlns:a16="http://schemas.microsoft.com/office/drawing/2014/main" val="664694077"/>
                    </a:ext>
                  </a:extLst>
                </a:gridCol>
              </a:tblGrid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  <a:t>UPREGULATED</a:t>
                      </a:r>
                      <a:b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  <a:t>IN</a:t>
                      </a:r>
                      <a:r>
                        <a:rPr lang="en-US" sz="1800" b="1" baseline="0" smtClean="0">
                          <a:solidFill>
                            <a:sysClr val="windowText" lastClr="000000"/>
                          </a:solidFill>
                        </a:rPr>
                        <a:t> TM</a:t>
                      </a:r>
                      <a: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  <a:t/>
                      </a:r>
                      <a:b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US" sz="1800" b="1" smtClean="0">
                          <a:solidFill>
                            <a:sysClr val="windowText" lastClr="000000"/>
                          </a:solidFill>
                        </a:rPr>
                        <a:t>(n = 42)</a:t>
                      </a:r>
                      <a:endParaRPr lang="en-US" sz="18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AKT3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BRCA1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BUB1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C7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CDK1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CHEK1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19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DNA2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DUP4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DUP6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EIF2AK3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ysClr val="windowText" lastClr="000000"/>
                          </a:solidFill>
                        </a:rPr>
                        <a:t>FPG7</a:t>
                      </a:r>
                      <a:endParaRPr lang="en-US" sz="18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GFPT1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3536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HIF1A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HMGA2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HOXB9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ITGAV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ITGB3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MAD2L1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574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MAGEA1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MAGEA5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MCM6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MMP9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MSH2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641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MSH6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NEDD9</a:t>
                      </a:r>
                      <a:endParaRPr lang="en-US" sz="200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PEG10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PGM3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POLR3D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PRIM1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4043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RFC4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SEC23A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SEC23B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SEC25A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SEC24B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SEC24D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8014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SMC2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SMC4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SPP1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SPRED1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UAP1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UBE2W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71887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800" b="1" smtClean="0"/>
                        <a:t>DOWNREGULATED</a:t>
                      </a:r>
                      <a:br>
                        <a:rPr lang="en-US" sz="1800" b="1" smtClean="0"/>
                      </a:br>
                      <a:r>
                        <a:rPr lang="en-US" sz="1800" b="1" smtClean="0"/>
                        <a:t>IN TM</a:t>
                      </a:r>
                      <a:br>
                        <a:rPr lang="en-US" sz="1800" b="1" smtClean="0"/>
                      </a:br>
                      <a:r>
                        <a:rPr lang="en-US" sz="1800" b="1" smtClean="0"/>
                        <a:t>(n</a:t>
                      </a:r>
                      <a:r>
                        <a:rPr lang="en-US" sz="1800" b="1" baseline="0" smtClean="0"/>
                        <a:t> = 21)</a:t>
                      </a:r>
                      <a:endParaRPr lang="en-US" sz="18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AMDHD2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CDH1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CDK2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GALK1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GPR19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GYPC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1367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MAD2L1BP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MMP3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MMP7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MMP10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874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MMP11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MMP13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MMP14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MMP17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MMP24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MMP27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463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MMP28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RFC2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RGS20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UBE2S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3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043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3" y="0"/>
            <a:ext cx="855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28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3" y="0"/>
            <a:ext cx="855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57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" y="613198"/>
            <a:ext cx="12185582" cy="56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41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" y="404664"/>
            <a:ext cx="12197334" cy="5328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949280"/>
                <a:ext cx="12192000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Metastatic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potential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upregulated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49280"/>
                <a:ext cx="12192000" cy="666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679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69696"/>
            <a:ext cx="9084501" cy="68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64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</a:t>
            </a:r>
            <a:br>
              <a:rPr lang="en-US" smtClean="0"/>
            </a:br>
            <a:r>
              <a:rPr lang="en-US" sz="4800"/>
              <a:t>Significantly differentially expressed genes SKCM TP vs. TM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3330108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115627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5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7" y="23908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7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7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16632"/>
            <a:ext cx="5532120" cy="6638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553212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78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6346197"/>
                <a:ext cx="12192000" cy="53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Metastatic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potential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upregulated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46197"/>
                <a:ext cx="12192000" cy="539187"/>
              </a:xfrm>
              <a:prstGeom prst="rect">
                <a:avLst/>
              </a:prstGeom>
              <a:blipFill>
                <a:blip r:embed="rId3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257518" y="25118"/>
            <a:ext cx="8574786" cy="6188598"/>
            <a:chOff x="1808607" y="25118"/>
            <a:chExt cx="8574786" cy="6188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607" y="25118"/>
              <a:ext cx="8574786" cy="6188598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5299233" y="692696"/>
              <a:ext cx="0" cy="4608512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214310"/>
              </p:ext>
            </p:extLst>
          </p:nvPr>
        </p:nvGraphicFramePr>
        <p:xfrm>
          <a:off x="9311679" y="5226144"/>
          <a:ext cx="2880321" cy="158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2247147441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784273123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4352366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Cutoff:</a:t>
                      </a:r>
                      <a:r>
                        <a:rPr lang="en-US" sz="1600" baseline="0" smtClean="0"/>
                        <a:t> 1.0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Low potential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High potential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63216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Early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43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173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1299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Late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14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177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524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406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35" y="411480"/>
            <a:ext cx="6035040" cy="6035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" y="411480"/>
            <a:ext cx="6035040" cy="6035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3792" y="644652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Metastatic potential cutoff = 1.0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017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</a:t>
            </a:r>
            <a:br>
              <a:rPr lang="en-US" smtClean="0"/>
            </a:br>
            <a:r>
              <a:rPr lang="en-US" sz="4800" smtClean="0"/>
              <a:t>UVM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90126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0" y="137389"/>
            <a:ext cx="11045800" cy="65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454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07" y="44624"/>
            <a:ext cx="8574786" cy="61885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6346197"/>
                <a:ext cx="12192000" cy="53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Metastatic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potential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upregulated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genes</m:t>
                          </m:r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46197"/>
                <a:ext cx="12192000" cy="539187"/>
              </a:xfrm>
              <a:prstGeom prst="rect">
                <a:avLst/>
              </a:prstGeom>
              <a:blipFill>
                <a:blip r:embed="rId3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996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</a:t>
            </a:r>
            <a:br>
              <a:rPr lang="en-US" smtClean="0"/>
            </a:br>
            <a:r>
              <a:rPr lang="en-US" sz="4800" smtClean="0"/>
              <a:t>UVM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3076846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1" y="41237"/>
            <a:ext cx="11361271" cy="68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3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0"/>
            <a:ext cx="11401113" cy="68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36630</TotalTime>
  <Words>2695</Words>
  <Application>Microsoft Office PowerPoint</Application>
  <PresentationFormat>Widescreen</PresentationFormat>
  <Paragraphs>1272</Paragraphs>
  <Slides>67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Wingdings</vt:lpstr>
      <vt:lpstr>Office Theme</vt:lpstr>
      <vt:lpstr>Project figures</vt:lpstr>
      <vt:lpstr>Mutational signatures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Fisher’s exact test SKCM dominant signatures</vt:lpstr>
      <vt:lpstr>Mutational signatures analysis </vt:lpstr>
      <vt:lpstr>PowerPoint Presentation</vt:lpstr>
      <vt:lpstr>PowerPoint Presentation</vt:lpstr>
      <vt:lpstr>PowerPoint Presentation</vt:lpstr>
      <vt:lpstr>PowerPoint Presentation</vt:lpstr>
      <vt:lpstr>Mutational signatures analysis</vt:lpstr>
      <vt:lpstr>PowerPoint Presentation</vt:lpstr>
      <vt:lpstr>Clinical data</vt:lpstr>
      <vt:lpstr>Summary of cancer stage SKCM and UVM</vt:lpstr>
      <vt:lpstr>Summary of TNM stage SKCM and UVM</vt:lpstr>
      <vt:lpstr>PowerPoint Presentation</vt:lpstr>
      <vt:lpstr>PowerPoint Presentation</vt:lpstr>
      <vt:lpstr>SKCM TP disease progression t-test</vt:lpstr>
      <vt:lpstr>PowerPoint Presentation</vt:lpstr>
      <vt:lpstr>PowerPoint Presentation</vt:lpstr>
      <vt:lpstr>SKCM TM disease progression t-test</vt:lpstr>
      <vt:lpstr>PowerPoint Presentation</vt:lpstr>
      <vt:lpstr>PowerPoint Presentation</vt:lpstr>
      <vt:lpstr>PowerPoint Presentation</vt:lpstr>
      <vt:lpstr>UVM TP disease progression t-test</vt:lpstr>
      <vt:lpstr>Clinical data</vt:lpstr>
      <vt:lpstr>Summary of therapies SKCM and UVM</vt:lpstr>
      <vt:lpstr>PowerPoint Presentation</vt:lpstr>
      <vt:lpstr>SKCM TM therapy (radiation vs. interferon) t-test</vt:lpstr>
      <vt:lpstr>PowerPoint Presentation</vt:lpstr>
      <vt:lpstr>PowerPoint Presentation</vt:lpstr>
      <vt:lpstr>Metastatic scoring:  cBioPortal</vt:lpstr>
      <vt:lpstr>PowerPoint Presentation</vt:lpstr>
      <vt:lpstr>PowerPoint Presentation</vt:lpstr>
      <vt:lpstr>PowerPoint Presentation</vt:lpstr>
      <vt:lpstr>PowerPoint Presentation</vt:lpstr>
      <vt:lpstr>Metastatic scoring:  cBioPortal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Metastatic scoring:  Significantly differentially expressed genes SKCM TP vs. TM</vt:lpstr>
      <vt:lpstr>Genes with significant difference  in mean expression TP vs. 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Metastatic scoring:  Significantly differentially expressed genes SKCM TP vs. 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Metastatic scoring:  UVM</vt:lpstr>
      <vt:lpstr>PowerPoint Presentation</vt:lpstr>
      <vt:lpstr>PowerPoint Presentation</vt:lpstr>
      <vt:lpstr>Metastatic scoring:  UVM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159</cp:revision>
  <dcterms:created xsi:type="dcterms:W3CDTF">2018-03-04T15:38:59Z</dcterms:created>
  <dcterms:modified xsi:type="dcterms:W3CDTF">2018-06-26T10:43:28Z</dcterms:modified>
</cp:coreProperties>
</file>